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97" r:id="rId4"/>
    <p:sldId id="276" r:id="rId5"/>
    <p:sldId id="279" r:id="rId6"/>
    <p:sldId id="281" r:id="rId7"/>
    <p:sldId id="284" r:id="rId8"/>
    <p:sldId id="285" r:id="rId9"/>
    <p:sldId id="292" r:id="rId10"/>
    <p:sldId id="293" r:id="rId11"/>
    <p:sldId id="294" r:id="rId12"/>
    <p:sldId id="280" r:id="rId13"/>
    <p:sldId id="287" r:id="rId14"/>
    <p:sldId id="295" r:id="rId15"/>
    <p:sldId id="296" r:id="rId16"/>
    <p:sldId id="290" r:id="rId17"/>
    <p:sldId id="291" r:id="rId18"/>
    <p:sldId id="273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나눔고딕" panose="020D0604000000000000" pitchFamily="50" charset="-127"/>
      <p:regular r:id="rId25"/>
      <p:bold r:id="rId26"/>
    </p:embeddedFont>
    <p:embeddedFont>
      <p:font typeface="나눔고딕 ExtraBold" panose="020D0904000000000000" pitchFamily="50" charset="-127"/>
      <p:bold r:id="rId27"/>
    </p:embeddedFont>
    <p:embeddedFont>
      <p:font typeface="나눔바른고딕" panose="020B0603020101020101" pitchFamily="50" charset="-127"/>
      <p:regular r:id="rId28"/>
      <p:bold r:id="rId29"/>
    </p:embeddedFont>
    <p:embeddedFont>
      <p:font typeface="나눔바른고딕OTF Light" panose="02000303000000000000" pitchFamily="50" charset="-127"/>
      <p:regular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DB"/>
    <a:srgbClr val="FFDF52"/>
    <a:srgbClr val="C9E6F8"/>
    <a:srgbClr val="3F3C38"/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67122" autoAdjust="0"/>
  </p:normalViewPr>
  <p:slideViewPr>
    <p:cSldViewPr snapToGrid="0">
      <p:cViewPr varScale="1">
        <p:scale>
          <a:sx n="87" d="100"/>
          <a:sy n="87" d="100"/>
        </p:scale>
        <p:origin x="16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629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40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644298"/>
          </a:xfrm>
        </p:spPr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 상황에서의 대응법을 알아보는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 피해를 받았다면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가족이나 선생님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1388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상담센터 등에 구체적인 사실을 알리고 상담을 받는 것이 좋습니다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그래도 해결이 되지 않는다면 ‘학교폭력예방 및 대책에 관한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법률’상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학교폭력대책심의위원회를 통해 처벌받게 할 수 있고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이후에도 사이버 폭력이 계속된다면 경찰청 사이버테러대응센터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(www.netan.go.kr)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신고하거나 직접 경찰서를 방문해 신고할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학교폭력대책심의위원회는 학교폭력의 예방 및 대책에 관련된 사항을 심의하기 위해 교육지원청 내에 설치된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법정위원회입니다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학교폭력 가해자에 대한 조치는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 학생에 대한 서면사과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피해학생 및 신고학생에 대한 접촉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협박 및 보복행위의 금지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(3)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학교에서의 봉사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(4)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사회봉사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(5)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출석정지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(6)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전학 등입니다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따돌림은 장난으로 넘어갈 수 없는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범법행위이며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학교폭력임을 분명히 전달합니다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본인이 직접 가해자를 처벌하려고 하지 말고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외부에 도움을 요청해야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사적 제재는 또 다른 폭력일 수 있고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정해진 원칙과 절차를 거쳐야 재발방지의 효과가 있음을 설명합니다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본인이 사이버 폭력을 당했다고 생각된다면 피해 사실을 증명할 수 있는 증거를 저장해 두어야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스마트폰 메신저 내 메시지의 경우 채팅방에서 나오게 되면 채팅 내역이 사라지는 경우가 있고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메신저 회사에서도 서버의 한계로 인해 오랫동안 채팅 내역을 보관하지 못하는 일도 많습니다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것들은 나중에 복구하기도 매우 까다롭습니다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소통로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중고등용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법무부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895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목격했을 때 어떻게 행동해야 하는지 이해하기 위한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없애기 위해 중요한 것은 사이버 따돌림이 발생했을 때 도움을 주기 위해 누군가 나설 수 있는 문화가 조성되어야 한다는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 상황에서는 당사자 주변에 있는 사람들이 그 상황을 중단시키기 위해 어떤 ‘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주변인’이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될 수 있는지에 대해서 생각해보아야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보통 자신의 의견을 잘 표현하고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공감 능력이 높을수록 사이버 따돌림 상황에서 개입할 수 있는 가능성이 높다고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따라서 디지털 미디어 환경에서 의사소통 능력을 키우는 것은 사이버 따돌림 상황에서 도움을 주기 위해 매우 중요한 일입니다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marL="144000" indent="-144000"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공감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공정성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도움행동의도 및 사회적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자기효능감이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사이버 따돌림 상황에서 주변인의 도움행동에 미치는 영향</a:t>
            </a:r>
            <a:b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홍솔지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최윤경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2017,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한국사회심리학회지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 및 성격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31(2), 39-60)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144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8902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혐오표현의 개념과 관련 경험을 공유하며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혐오표현에 대해 이해하는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혐오표현은 인종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연령 등 사람의 속성에 근거하여 특정 개인 및 집단에게 가해지는 모든 형태의 괴롭힘으로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사람을 차별하고 비하하는 모든 표현을 의미합니다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학생들에게 미디어나 주변에서 혐오표현을 경험했던 적이 있는지 질문하고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해당 표현이 혐오표현에 해당하는지 생각해보도록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혐오표현은 대상에 대한 편견과 무지에서 비롯되며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온라인의 경우 디지털 미디어의 특성 중 하나인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비대면성과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익명성으로 인해 혐오표현을 더 쉽게 하게 된다는 점을 설명해줍니다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혐오표현을 처음 보았을 때 어떤 기분이 들었는지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아무렇지도 않았다면 왜 그런지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기분이 좋지 않았다면 왜 그런지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기분이 드는 이유를 스스로 설명해보고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왜 이러한 말이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생겼을까에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대해서 생각해보도록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바탕으로 내가 무엇을 해야 할지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혐오표현이 일어나는 사회적 분위기를 어떻게 변화시킬 것인지에 혐오표현에 대한 대응법을 함께 고민해 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 자료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 리포트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국가인권위원회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324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혐오표현의 영향을 이해하기 위한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위의 조사 내용은 혐오표현이 주는 심리적 효과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행동에 미치는 영향을 조사한 결과입니다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자신이 정리한 혐오표현의 문제점과 비교해보고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혐오표현의 영향에 대해서 생각을 정리해 보도록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혐오표현은 다른 사람을 차별하고 비하하는 표현으로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사회적 차별이 계속되도록 하는 힘이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혐오표현은 표적 집단에 대해서 차별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조롱 및 증오 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선동 등 적대적 내용을 발언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글 등의 방법을 사용하여 표현하는 것을 말합니다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혐오표현은 혐오의 표적이 된 집단의 사람들에게 심리적 고통을 줄 뿐만 아니라 계속해서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재상산되는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사회적 편견들로 인해 사회활동을 어렵게 하는 등의 실질적인 삶 전체에 악영향을 미치기도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혐오표현이 아무런 제어 없이 계속 유포될 경우 어떤 문제가 생길지에 대해서 생각해보도록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 리포트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국가인권위원회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2019)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4102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 혐오표현을 만났을 때 각 플랫폼별 신고방법을 알아보는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각각 다음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네이버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유튜브의 신고 안내를 살펴보고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신고하기 쉬운지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혼동되는 것은 없는지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이러한 신고 사유가 어떤 표현을 금지하는 것인지를 명확하게 알 수 있는지 등에 대해서 이야기를 나누어 보도록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일부 포털 서비스나 동영상 서비스 사이트들의 신고 시스템의 경우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신고 사유 선택지가 부정확하거나 혐오표현을 명시하지 않고 있기도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혐오표현을 줄이기 위해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신고 항목이나 방법 등 어떤 것들이 개선되면 좋을지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신고 후에는 어떤 절차가 따르면 좋을지 등을 폭넓게 이야기해 볼 수 있도록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가장 중요한 것은 혐오표현은 제약을 받아야 한다는 사실입니다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종종 편견에 근거한 차별적인 표현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사람을 배제하려는 혐오표현이 유머의 형태로 사용되는 경우 가 많은데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유머라고 해서 혐오표현의 해악이 줄어들지는 않습니다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혐오표현은 법적 처벌을 받을 수 있으며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사회적으로 큰 해악을 끼칠 수 있으므로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사회의 평등 실현을 위해서는 편견이나 차별로 인해 타인의 권리를 침해하는 일이 사라져야 한다는 맥락에서 혐오표현을 살펴보아야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혐오표현을 줄이기 위해서는 먼저 타인에 대한 존중과 관계 맺기에 대한 인식 전환이 필요합니다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그리고 디지털 미디어의 특성을 이해하고 혐오가 전달되는 플랫폼의 문제를 인식해야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어떻게 혐오표현을 줄일 수 있을지 적극적으로 대안을 제시하는 참여적 역량이 필요합니다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5]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1131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888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우리만의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실천 약속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수업내용을 돌아보고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우리만의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실천 약속을 만들어보는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 등의 문제를 생각하면서 앞부분에서 함께 이야기 나누었던 우리반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에티켓을 다시 상기시켜줍니다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반 상황에 맞추어 이를 수정한다면 어떤 내용으로 수정이 가능하고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어떤 항목은 그대로 둘지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이야기 나누어 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우리만의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실천 약속을 함께 만들어보고 발표합니다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1328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228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684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162000" indent="-4572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따돌림의 사례와 문제점을 파악하고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 상황에서 내가 할 수 있는 일을 탐색할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타인을 차별하고 비하하는 혐오표현의 유형과 문제점을 설명할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따돌림과 혐오표현을 줄이기 위해 나는 무엇을 할 수 있을지 인식할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659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031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우리가 실천할 수 있는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에티켓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‘우리반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에티켓’을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함께 살펴보며 함께 생각해보는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최근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단톡방내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따돌림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차별적 발언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불법촬영물 공유 등이 문제가 되고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상에서 일어나고 있는 각종 문제들을 함께 생각하며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함께 읽은 내용을 보고 어떤 생각이 드는지 자유롭게 이야기 하도록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공감하지 않는 부분이 있다면 어떤 부분인지도 의견을 나눌 수 있도록 편안하게 이야기 할 수 있는 환경을 조성해줍니다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성범죄 예방하는 슬기로운 학교생활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여성가족부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한국여성인권진흥원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49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0324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따돌림의 특성과 유형을 알아보는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우리나라의 학교폭력예방 및 대책에 관한 법률에서는 사이버 따돌림이라는 용어를 사용하고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따돌림이란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인터넷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휴대전화 등 정보통신기기를 이용하여 학생들이 특정 학생들을 대상으로 지속적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반복적으로 심리적 공격을 가하거나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특정 학생과 관련된 개인정보 또는 허위사실을 유포하여 상대방이 고통을 느끼도록 하는 일체의 행위를 말한다고 정의하고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 유형은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집단 모욕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루머나 신상 유포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괴롭힘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경제적 갈취 등이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더 자세하게는 불쾌하고 폭력적인 메시지와 이미지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개인에 대한 욕설을 전송하거나 유포하는 일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데이터나 각종 금전적 비용을 갈취하는 일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특정한 사이버 공간에서 나가지 못하게 하면서 지속적인 욕설을 남기는 일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특정한 사이버 공간에서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개인을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배제하는 일 등 아주 다양합니다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880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따돌림의 사례를 통해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따돌림의 유형을 이해하는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“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반톡에서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내가 무슨 말을 해도 모두가 눈물 표시로만 답해요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싫다고 해도 계속해요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제가 사이버 따돌림을 당하고 있는 걸까요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”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위의 사례를 함께 읽고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당하고 있는 것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같은지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생각해봅니다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상황도 사이버 따돌림이 될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직접적인 욕설이나 비방을 경험하지는 않았더라도 경험하는 이가 불쾌함을 느꼈다면 사이버 따돌림에 해당할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위의 사례와 같은 상황에서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내가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단톡방에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있는 학생이라면 어떻게 반응했을 것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같은지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자유롭게 이야기를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나누어봅니다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소통로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중고등용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법무부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419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없애려면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사례를 함께 읽고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사이버 따돌림을 당하고 있는 것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같은지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질문해 봅시다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“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단톡방에서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제 이름을 직접적으로 거론하지는 않는데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누가 봐도 저라는 걸 알 수 있게끔 외모비하 글을 올려요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어떻게 해야 하나요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”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상황도 사이버 따돌림이 될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단톡방에서의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내용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상황을 종합해 볼 때 그 방에 있는 누구라도 외모 비하의 대상이 피해자라는 것을 알 수 있다면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피해자의 이름을 거론하지 않더라도 피해자가 특정되었다고 볼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또한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 비하의 글을 올린 경우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글의 내용과 정도에 따라 정보통신망법상 명예훼손죄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형법상 모욕죄에도 해당할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내가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단톡방에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있는 학생이라면 어떻게 반응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했을지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자유롭게 이야기 나누어 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소통로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중고등용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법무부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2020)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767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43AF02-DB8F-4731-A192-E4301F5D3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F9B37F0-70DC-4BDD-B76B-052B9AF6A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0" y="363460"/>
            <a:ext cx="1414275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B2E3A59-983A-4175-BFCC-84149BFDA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88D4076-35BC-4DF0-B5BB-ED40C138D2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0" y="363460"/>
            <a:ext cx="1414275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233A610-8E53-4F28-B397-D59E0A557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4FB41FD-69A5-4880-9E97-D59CBE8D1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0" y="363460"/>
            <a:ext cx="1414275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64C09BD-1779-458B-977C-4E40AACAB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95B7A80-206D-4B65-BAE8-0AE20B5940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0" y="363460"/>
            <a:ext cx="1414275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6C6949B-5942-412E-A801-EBDEA7B34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015B44C-4C72-4835-96EE-042BD68C59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0" y="363460"/>
            <a:ext cx="1414275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DA40F88-B6EB-456C-ADCD-37E31CCBB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79F3A23-7901-4344-87CF-FD8524C56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91309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D9353EE-CB54-4404-87B5-C3E1D6738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56031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093597" y="1254204"/>
            <a:ext cx="4956806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 당했다면</a:t>
            </a:r>
            <a:r>
              <a:rPr lang="en-US" altLang="ko-KR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7D76E4F-6756-4B1C-A765-9D18ED17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08" y="4758201"/>
            <a:ext cx="3733808" cy="102108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DA74284-82A3-4BC0-B21E-BCEB8C5A8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2" y="2223398"/>
            <a:ext cx="7879096" cy="9540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93AA0D1-9A26-4C76-AD01-5157C5A62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4" y="3429000"/>
            <a:ext cx="7836424" cy="109423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E3D40E0-A795-4758-A025-B8D56F833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4" y="4770393"/>
            <a:ext cx="3831344" cy="100889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7AA65AF-D247-43AB-B9B3-1D078AC8080D}"/>
              </a:ext>
            </a:extLst>
          </p:cNvPr>
          <p:cNvSpPr txBox="1"/>
          <p:nvPr/>
        </p:nvSpPr>
        <p:spPr>
          <a:xfrm>
            <a:off x="1643816" y="2590551"/>
            <a:ext cx="1515158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1388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상담센터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1F2E7E-CD64-45A9-9A51-8A875AEAF5EF}"/>
              </a:ext>
            </a:extLst>
          </p:cNvPr>
          <p:cNvSpPr txBox="1"/>
          <p:nvPr/>
        </p:nvSpPr>
        <p:spPr>
          <a:xfrm>
            <a:off x="3502680" y="2590551"/>
            <a:ext cx="251222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경찰청사이버테러대응센터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B80059-45A1-413B-9935-3FF939B389A6}"/>
              </a:ext>
            </a:extLst>
          </p:cNvPr>
          <p:cNvSpPr txBox="1"/>
          <p:nvPr/>
        </p:nvSpPr>
        <p:spPr>
          <a:xfrm>
            <a:off x="6358527" y="2590551"/>
            <a:ext cx="19303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청소년폭력예방재단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63B69A-F4A4-4925-91FB-BFCA94F88D07}"/>
              </a:ext>
            </a:extLst>
          </p:cNvPr>
          <p:cNvSpPr txBox="1"/>
          <p:nvPr/>
        </p:nvSpPr>
        <p:spPr>
          <a:xfrm>
            <a:off x="2437421" y="3560640"/>
            <a:ext cx="4886274" cy="7412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ko-KR" altLang="en-US" sz="1700" b="1" dirty="0">
                <a:solidFill>
                  <a:srgbClr val="FFDF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학교폭력예방 및 대책에 관한 법률</a:t>
            </a:r>
            <a:r>
              <a:rPr lang="ko-KR" altLang="en-US" sz="1700" b="1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</a:t>
            </a:r>
          </a:p>
          <a:p>
            <a:pPr algn="ctr">
              <a:lnSpc>
                <a:spcPts val="2600"/>
              </a:lnSpc>
            </a:pP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학교폭력대책심의위원회를 통해 </a:t>
            </a:r>
            <a:r>
              <a:rPr lang="ko-KR" altLang="en-US" sz="1700" b="1" dirty="0">
                <a:solidFill>
                  <a:srgbClr val="FFDF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처벌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받게 할 수 있어요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9EA4A6-487D-4D12-B881-0CAD3A74D9A8}"/>
              </a:ext>
            </a:extLst>
          </p:cNvPr>
          <p:cNvSpPr txBox="1"/>
          <p:nvPr/>
        </p:nvSpPr>
        <p:spPr>
          <a:xfrm>
            <a:off x="1643816" y="4898127"/>
            <a:ext cx="2656496" cy="7412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ko-KR" altLang="en-US" sz="1700" b="1" dirty="0">
                <a:solidFill>
                  <a:srgbClr val="FFDF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당사자인 내가 직접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가해자를</a:t>
            </a:r>
          </a:p>
          <a:p>
            <a:pPr algn="ctr">
              <a:lnSpc>
                <a:spcPts val="2600"/>
              </a:lnSpc>
            </a:pP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처벌하려고 해서는 안돼요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A891D9-8C95-41E9-9756-2EE3368870E6}"/>
              </a:ext>
            </a:extLst>
          </p:cNvPr>
          <p:cNvSpPr txBox="1"/>
          <p:nvPr/>
        </p:nvSpPr>
        <p:spPr>
          <a:xfrm>
            <a:off x="5367448" y="4898127"/>
            <a:ext cx="2921416" cy="7412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ko-KR" altLang="en-US" sz="1700" b="1" dirty="0">
                <a:solidFill>
                  <a:srgbClr val="FFDF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폭력을 증명할 수 있는 증거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캡처해두어요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D2950C8-E0F1-43A1-8CB6-EC78653168C6}"/>
              </a:ext>
            </a:extLst>
          </p:cNvPr>
          <p:cNvSpPr/>
          <p:nvPr/>
        </p:nvSpPr>
        <p:spPr>
          <a:xfrm>
            <a:off x="6014906" y="6122368"/>
            <a:ext cx="2742549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소통로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중고등 용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법무부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43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56031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009066" y="1330338"/>
            <a:ext cx="4956806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 없애려면</a:t>
            </a:r>
            <a:r>
              <a:rPr lang="en-US" altLang="ko-KR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F9454C0-A7FF-45BE-97C0-814A626C0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C1CC2C-1734-4033-82A9-54229FD24BD0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BCA73EB-A73C-46DA-A127-0C29900F6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78" y="2478005"/>
            <a:ext cx="326137" cy="277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2DD7C8-68F9-4380-BC3D-34ECEAC92FB9}"/>
              </a:ext>
            </a:extLst>
          </p:cNvPr>
          <p:cNvSpPr txBox="1"/>
          <p:nvPr/>
        </p:nvSpPr>
        <p:spPr>
          <a:xfrm>
            <a:off x="4364313" y="2371067"/>
            <a:ext cx="4312399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 상황을 목격한 적 있나요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44A886AA-234C-4806-81F7-D96FD8FC332C}"/>
              </a:ext>
            </a:extLst>
          </p:cNvPr>
          <p:cNvCxnSpPr>
            <a:cxnSpLocks/>
          </p:cNvCxnSpPr>
          <p:nvPr/>
        </p:nvCxnSpPr>
        <p:spPr>
          <a:xfrm>
            <a:off x="4487469" y="3143775"/>
            <a:ext cx="42699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06C94C63-5A9B-459C-AA54-F7014E981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4" y="2485681"/>
            <a:ext cx="3297943" cy="238963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FBD14C3-7A70-48E8-AC0D-0B728500D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78" y="3366981"/>
            <a:ext cx="326137" cy="2773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63A3DAE-2934-45E6-8698-EF77E8B42B95}"/>
              </a:ext>
            </a:extLst>
          </p:cNvPr>
          <p:cNvSpPr txBox="1"/>
          <p:nvPr/>
        </p:nvSpPr>
        <p:spPr>
          <a:xfrm>
            <a:off x="4364313" y="3260043"/>
            <a:ext cx="2993127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행동하고 싶었나요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0A9AD5C-3CC4-4C2F-8E9F-29207DA09358}"/>
              </a:ext>
            </a:extLst>
          </p:cNvPr>
          <p:cNvCxnSpPr>
            <a:cxnSpLocks/>
          </p:cNvCxnSpPr>
          <p:nvPr/>
        </p:nvCxnSpPr>
        <p:spPr>
          <a:xfrm>
            <a:off x="4487469" y="4032751"/>
            <a:ext cx="42699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>
            <a:extLst>
              <a:ext uri="{FF2B5EF4-FFF2-40B4-BE49-F238E27FC236}">
                <a16:creationId xmlns:a16="http://schemas.microsoft.com/office/drawing/2014/main" id="{E256B184-C666-47EA-B5B0-5A1200DF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78" y="4304583"/>
            <a:ext cx="326137" cy="2773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2EECE97-FF5D-4382-9F05-B1008DC68D8D}"/>
              </a:ext>
            </a:extLst>
          </p:cNvPr>
          <p:cNvSpPr txBox="1"/>
          <p:nvPr/>
        </p:nvSpPr>
        <p:spPr>
          <a:xfrm>
            <a:off x="4364313" y="4197645"/>
            <a:ext cx="2247731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행동했나요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C734CC30-D558-4BF3-AC2E-485373946B39}"/>
              </a:ext>
            </a:extLst>
          </p:cNvPr>
          <p:cNvCxnSpPr>
            <a:cxnSpLocks/>
          </p:cNvCxnSpPr>
          <p:nvPr/>
        </p:nvCxnSpPr>
        <p:spPr>
          <a:xfrm>
            <a:off x="4487469" y="4970353"/>
            <a:ext cx="42699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0E43410B-5A2E-456D-AA37-59DBB0F6F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78" y="5236534"/>
            <a:ext cx="326137" cy="2773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A624D3-2DA1-4E0F-99A3-65A6EC08C41A}"/>
              </a:ext>
            </a:extLst>
          </p:cNvPr>
          <p:cNvSpPr txBox="1"/>
          <p:nvPr/>
        </p:nvSpPr>
        <p:spPr>
          <a:xfrm>
            <a:off x="4364313" y="5129596"/>
            <a:ext cx="3509294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우리는 어떻게 행동해야 할까요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24975766-46F7-43C2-B7C2-CF1D939A064D}"/>
              </a:ext>
            </a:extLst>
          </p:cNvPr>
          <p:cNvCxnSpPr>
            <a:cxnSpLocks/>
          </p:cNvCxnSpPr>
          <p:nvPr/>
        </p:nvCxnSpPr>
        <p:spPr>
          <a:xfrm>
            <a:off x="4487469" y="5902304"/>
            <a:ext cx="42699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2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D70C0-7089-41A0-A5D4-D042FD702F24}"/>
              </a:ext>
            </a:extLst>
          </p:cNvPr>
          <p:cNvSpPr txBox="1"/>
          <p:nvPr/>
        </p:nvSpPr>
        <p:spPr>
          <a:xfrm>
            <a:off x="1729140" y="2537890"/>
            <a:ext cx="568571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혐오표현을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없애려면</a:t>
            </a:r>
            <a:r>
              <a:rPr lang="en-US" altLang="ko-KR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5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3886A94-835A-4BC3-8E98-95AD154AB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7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FAB9C6C-7893-4FB1-BBB5-913E824C1110}"/>
              </a:ext>
            </a:extLst>
          </p:cNvPr>
          <p:cNvCxnSpPr>
            <a:cxnSpLocks/>
          </p:cNvCxnSpPr>
          <p:nvPr/>
        </p:nvCxnSpPr>
        <p:spPr>
          <a:xfrm>
            <a:off x="1937134" y="2192969"/>
            <a:ext cx="4994744" cy="0"/>
          </a:xfrm>
          <a:prstGeom prst="line">
            <a:avLst/>
          </a:prstGeom>
          <a:ln w="28575">
            <a:solidFill>
              <a:srgbClr val="00A7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2124299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E821B-7FA9-4732-AAAD-E3F6D5A7FED7}"/>
              </a:ext>
            </a:extLst>
          </p:cNvPr>
          <p:cNvSpPr txBox="1"/>
          <p:nvPr/>
        </p:nvSpPr>
        <p:spPr>
          <a:xfrm>
            <a:off x="1806923" y="1579810"/>
            <a:ext cx="2813591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혐오표현이란</a:t>
            </a:r>
            <a:r>
              <a:rPr lang="en-US" altLang="ko-KR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DC2B539-B78E-457C-A836-197FA396B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28" y="1119159"/>
            <a:ext cx="972314" cy="853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FB15C-7BC3-4A61-ACC3-8B75EED8C55F}"/>
              </a:ext>
            </a:extLst>
          </p:cNvPr>
          <p:cNvSpPr txBox="1"/>
          <p:nvPr/>
        </p:nvSpPr>
        <p:spPr>
          <a:xfrm>
            <a:off x="7951164" y="1177181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B603B8-BEDF-4FBE-976F-8D927B4106E2}"/>
              </a:ext>
            </a:extLst>
          </p:cNvPr>
          <p:cNvSpPr txBox="1"/>
          <p:nvPr/>
        </p:nvSpPr>
        <p:spPr>
          <a:xfrm>
            <a:off x="1845876" y="2378737"/>
            <a:ext cx="4745210" cy="73738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인종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성별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연령 등 사람의 속성에 근거하여 특정 개인 및</a:t>
            </a:r>
          </a:p>
          <a:p>
            <a:pPr>
              <a:lnSpc>
                <a:spcPts val="2600"/>
              </a:lnSpc>
            </a:pP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집단에게 가해지는 모든 형태의 괴롭히는 표현</a:t>
            </a:r>
            <a:endParaRPr lang="en-US" altLang="ko-KR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E202776F-E5F5-4B72-97D3-EEBC6512D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61" y="3669094"/>
            <a:ext cx="326137" cy="2773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945542-5B04-482A-9988-374FEF32F674}"/>
              </a:ext>
            </a:extLst>
          </p:cNvPr>
          <p:cNvSpPr txBox="1"/>
          <p:nvPr/>
        </p:nvSpPr>
        <p:spPr>
          <a:xfrm>
            <a:off x="2367696" y="3562156"/>
            <a:ext cx="3509294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혐오표현을 경험했던 적 있나요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EC336015-BF8D-4DD5-9BC0-446A27E26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38" y="4154785"/>
            <a:ext cx="326137" cy="2773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E967B2-1B49-40D9-BE82-769A42E12D5F}"/>
              </a:ext>
            </a:extLst>
          </p:cNvPr>
          <p:cNvSpPr txBox="1"/>
          <p:nvPr/>
        </p:nvSpPr>
        <p:spPr>
          <a:xfrm>
            <a:off x="2378073" y="4074178"/>
            <a:ext cx="2534668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혐오표현은 왜 할까요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CC483CD0-B8E5-4BBB-AD90-490B52CC5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38" y="4682566"/>
            <a:ext cx="326137" cy="2773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815FE1-315C-45FF-ABCA-A50333ECC25E}"/>
              </a:ext>
            </a:extLst>
          </p:cNvPr>
          <p:cNvSpPr txBox="1"/>
          <p:nvPr/>
        </p:nvSpPr>
        <p:spPr>
          <a:xfrm>
            <a:off x="2378073" y="4575628"/>
            <a:ext cx="4942379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왜 온라인에서는 혐오표현을 하기가 쉬울까요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30C07B6-9B0D-415C-AD28-E938E42A3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38" y="5226835"/>
            <a:ext cx="326137" cy="27736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31F2E5E-7AAB-4CDD-87BE-8407D3462B84}"/>
              </a:ext>
            </a:extLst>
          </p:cNvPr>
          <p:cNvSpPr txBox="1"/>
          <p:nvPr/>
        </p:nvSpPr>
        <p:spPr>
          <a:xfrm>
            <a:off x="2378073" y="5119897"/>
            <a:ext cx="3680816" cy="4385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혐오표현의 문제점은 무엇일까요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415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2124299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E821B-7FA9-4732-AAAD-E3F6D5A7FED7}"/>
              </a:ext>
            </a:extLst>
          </p:cNvPr>
          <p:cNvSpPr txBox="1"/>
          <p:nvPr/>
        </p:nvSpPr>
        <p:spPr>
          <a:xfrm>
            <a:off x="2481650" y="1343328"/>
            <a:ext cx="3009157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혐오표현의 해악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3FDE11-6DFB-4222-BA2B-9C350971C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6" y="1893479"/>
            <a:ext cx="6059436" cy="415748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F291FBC-F846-44FD-8367-AC7857D7B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3" y="2158107"/>
            <a:ext cx="1494948" cy="149494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8974F66-95A8-4ADC-A0D2-C32992D54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2" y="4090130"/>
            <a:ext cx="1477320" cy="1477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06FD688-3FBF-4D13-80F3-B255720828C7}"/>
              </a:ext>
            </a:extLst>
          </p:cNvPr>
          <p:cNvSpPr txBox="1"/>
          <p:nvPr/>
        </p:nvSpPr>
        <p:spPr>
          <a:xfrm>
            <a:off x="989258" y="2728608"/>
            <a:ext cx="10230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심리</a:t>
            </a:r>
            <a:r>
              <a:rPr lang="ko-KR" altLang="en-US" sz="17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인식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4B22AB-4ED6-4DDB-9F4C-15D9962ACB28}"/>
              </a:ext>
            </a:extLst>
          </p:cNvPr>
          <p:cNvSpPr txBox="1"/>
          <p:nvPr/>
        </p:nvSpPr>
        <p:spPr>
          <a:xfrm>
            <a:off x="1014908" y="4651817"/>
            <a:ext cx="102303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행동</a:t>
            </a:r>
            <a:r>
              <a:rPr lang="ko-KR" altLang="en-US" sz="1700" b="1" dirty="0" err="1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・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영향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DC153-5AF2-4444-8746-D3419EEA8014}"/>
              </a:ext>
            </a:extLst>
          </p:cNvPr>
          <p:cNvSpPr txBox="1"/>
          <p:nvPr/>
        </p:nvSpPr>
        <p:spPr>
          <a:xfrm>
            <a:off x="4215298" y="2259554"/>
            <a:ext cx="1398140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위축감 느낌</a:t>
            </a:r>
            <a:r>
              <a:rPr lang="ko-KR" altLang="en-US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50.5%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61AF15-D238-4C76-BA7A-409A831A0E47}"/>
              </a:ext>
            </a:extLst>
          </p:cNvPr>
          <p:cNvSpPr txBox="1"/>
          <p:nvPr/>
        </p:nvSpPr>
        <p:spPr>
          <a:xfrm>
            <a:off x="4350924" y="2586609"/>
            <a:ext cx="1398140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공포심 느낌 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53.1%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B9547F-37C5-478D-8556-C38CD432F55B}"/>
              </a:ext>
            </a:extLst>
          </p:cNvPr>
          <p:cNvSpPr txBox="1"/>
          <p:nvPr/>
        </p:nvSpPr>
        <p:spPr>
          <a:xfrm>
            <a:off x="2952784" y="2880261"/>
            <a:ext cx="235352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혐오표현에 공감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(‘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맞는 말’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19.2%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4E7570-ADD5-4AEE-869B-01EAB3D41065}"/>
              </a:ext>
            </a:extLst>
          </p:cNvPr>
          <p:cNvSpPr txBox="1"/>
          <p:nvPr/>
        </p:nvSpPr>
        <p:spPr>
          <a:xfrm>
            <a:off x="5294483" y="3160312"/>
            <a:ext cx="2593980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혐오표현에 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비공감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(‘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문제있다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87.3%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91264B-B4B5-42CE-8F50-3A764C1F2001}"/>
              </a:ext>
            </a:extLst>
          </p:cNvPr>
          <p:cNvSpPr txBox="1"/>
          <p:nvPr/>
        </p:nvSpPr>
        <p:spPr>
          <a:xfrm>
            <a:off x="5185426" y="3975218"/>
            <a:ext cx="1087157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무시함</a:t>
            </a:r>
            <a:r>
              <a:rPr lang="ko-KR" altLang="en-US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79.9%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7F42F6-4F39-4D54-ADEA-D3084C59F444}"/>
              </a:ext>
            </a:extLst>
          </p:cNvPr>
          <p:cNvSpPr txBox="1"/>
          <p:nvPr/>
        </p:nvSpPr>
        <p:spPr>
          <a:xfrm>
            <a:off x="5109925" y="4285593"/>
            <a:ext cx="238398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 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사람</a:t>
            </a:r>
            <a:r>
              <a:rPr lang="ko-KR" altLang="en-US" sz="1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・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장소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회피함</a:t>
            </a:r>
            <a:r>
              <a:rPr lang="ko-KR" altLang="en-US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73.4%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7A8DBE-A546-4F0E-AE75-0F8B7AFF1BE8}"/>
              </a:ext>
            </a:extLst>
          </p:cNvPr>
          <p:cNvSpPr txBox="1"/>
          <p:nvPr/>
        </p:nvSpPr>
        <p:spPr>
          <a:xfrm>
            <a:off x="4304426" y="4605635"/>
            <a:ext cx="2618024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자유로운 표현 위축됨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글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말 등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52.5%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3AE9E7-397C-4607-800C-9EC2DA1E2D0C}"/>
              </a:ext>
            </a:extLst>
          </p:cNvPr>
          <p:cNvSpPr txBox="1"/>
          <p:nvPr/>
        </p:nvSpPr>
        <p:spPr>
          <a:xfrm>
            <a:off x="3933160" y="4889744"/>
            <a:ext cx="17091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반대 의사 표현함</a:t>
            </a:r>
            <a:r>
              <a:rPr lang="ko-KR" altLang="en-US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41.9%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23CACB-38DB-4F7A-86C2-C2D6DF3D22E1}"/>
              </a:ext>
            </a:extLst>
          </p:cNvPr>
          <p:cNvSpPr txBox="1"/>
          <p:nvPr/>
        </p:nvSpPr>
        <p:spPr>
          <a:xfrm>
            <a:off x="2831897" y="5216799"/>
            <a:ext cx="17091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의사 표현함 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10.7%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8F6FF0-A1E6-4B0E-99C2-27FDEE2A6C04}"/>
              </a:ext>
            </a:extLst>
          </p:cNvPr>
          <p:cNvSpPr txBox="1"/>
          <p:nvPr/>
        </p:nvSpPr>
        <p:spPr>
          <a:xfrm>
            <a:off x="2940954" y="5514672"/>
            <a:ext cx="258275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신고함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사이트관리자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경찰 등</a:t>
            </a:r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  <a:r>
              <a:rPr lang="en-US" altLang="ko-KR" sz="1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11.4%</a:t>
            </a:r>
            <a:endParaRPr lang="ko-KR" altLang="en-US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DA4F6156-E3EC-4028-879F-DE43F0030713}"/>
              </a:ext>
            </a:extLst>
          </p:cNvPr>
          <p:cNvSpPr/>
          <p:nvPr/>
        </p:nvSpPr>
        <p:spPr>
          <a:xfrm>
            <a:off x="6014906" y="6140474"/>
            <a:ext cx="2742549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혐오표현 리포트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국가인권위원회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280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2124299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E821B-7FA9-4732-AAAD-E3F6D5A7FED7}"/>
              </a:ext>
            </a:extLst>
          </p:cNvPr>
          <p:cNvSpPr txBox="1"/>
          <p:nvPr/>
        </p:nvSpPr>
        <p:spPr>
          <a:xfrm>
            <a:off x="2629000" y="1186234"/>
            <a:ext cx="3885999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혐오표현을 만났을 때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DC2B539-B78E-457C-A836-197FA396B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034588"/>
            <a:ext cx="972314" cy="853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FB15C-7BC3-4A61-ACC3-8B75EED8C55F}"/>
              </a:ext>
            </a:extLst>
          </p:cNvPr>
          <p:cNvSpPr txBox="1"/>
          <p:nvPr/>
        </p:nvSpPr>
        <p:spPr>
          <a:xfrm>
            <a:off x="7851577" y="1092610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B116368-226E-41DF-B267-6F74041CE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4" y="1946052"/>
            <a:ext cx="7610871" cy="41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7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3B21E0-6156-4026-BFC8-27597720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3119D-43E1-4705-BF48-DDB1971A35C8}"/>
              </a:ext>
            </a:extLst>
          </p:cNvPr>
          <p:cNvSpPr txBox="1"/>
          <p:nvPr/>
        </p:nvSpPr>
        <p:spPr>
          <a:xfrm>
            <a:off x="1684690" y="2537890"/>
            <a:ext cx="568571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</a:t>
            </a:r>
            <a:r>
              <a:rPr lang="ko-KR" altLang="en-US" sz="50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endParaRPr lang="en-US" altLang="ko-KR" sz="5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실천 약속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6DC3F03-4163-489D-99AF-82CE54AE6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7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61288-9978-4E8C-82F2-593CC8F3639E}"/>
              </a:ext>
            </a:extLst>
          </p:cNvPr>
          <p:cNvSpPr txBox="1"/>
          <p:nvPr/>
        </p:nvSpPr>
        <p:spPr>
          <a:xfrm>
            <a:off x="1803207" y="370543"/>
            <a:ext cx="246253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실천 약속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3839D5E-BAC4-4958-A350-6838ECF84BB9}"/>
              </a:ext>
            </a:extLst>
          </p:cNvPr>
          <p:cNvGrpSpPr/>
          <p:nvPr/>
        </p:nvGrpSpPr>
        <p:grpSpPr>
          <a:xfrm>
            <a:off x="7994865" y="876542"/>
            <a:ext cx="972314" cy="853442"/>
            <a:chOff x="7994865" y="876542"/>
            <a:chExt cx="972314" cy="85344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581A54A-DB56-40A8-B8D6-F7B8F0091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865" y="876542"/>
              <a:ext cx="972314" cy="8534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2CE816-1BEA-4356-821E-6841193C8764}"/>
                </a:ext>
              </a:extLst>
            </p:cNvPr>
            <p:cNvSpPr txBox="1"/>
            <p:nvPr/>
          </p:nvSpPr>
          <p:spPr>
            <a:xfrm>
              <a:off x="8061301" y="93456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502AC48-E543-4D4B-A303-029E977BB6C8}"/>
              </a:ext>
            </a:extLst>
          </p:cNvPr>
          <p:cNvSpPr/>
          <p:nvPr/>
        </p:nvSpPr>
        <p:spPr>
          <a:xfrm>
            <a:off x="3648547" y="6122368"/>
            <a:ext cx="5108909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예방하는 슬기로운 학교생활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0FFD18A-2600-4860-9B2D-241D5C190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8" y="2069663"/>
            <a:ext cx="2154940" cy="3870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DD2750A-03B3-4B63-AB06-16AA4E9FA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2" y="2069663"/>
            <a:ext cx="2481077" cy="38709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1CAAD83-F0BD-428A-BA09-C11428B8B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83" y="2069663"/>
            <a:ext cx="3035814" cy="3870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E494E7-B609-49DC-A80D-DAE8CFD65DBC}"/>
              </a:ext>
            </a:extLst>
          </p:cNvPr>
          <p:cNvSpPr txBox="1"/>
          <p:nvPr/>
        </p:nvSpPr>
        <p:spPr>
          <a:xfrm>
            <a:off x="2629000" y="1337775"/>
            <a:ext cx="3886000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우리반 </a:t>
            </a:r>
            <a:r>
              <a:rPr lang="ko-KR" altLang="en-US" sz="3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에티켓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19F0A8-137E-4070-B453-434437FFDDA1}"/>
              </a:ext>
            </a:extLst>
          </p:cNvPr>
          <p:cNvSpPr txBox="1"/>
          <p:nvPr/>
        </p:nvSpPr>
        <p:spPr>
          <a:xfrm>
            <a:off x="945939" y="2405943"/>
            <a:ext cx="1547218" cy="72648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장난이란 말로</a:t>
            </a:r>
          </a:p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‘올리지’ 말 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D4674F-423F-4F01-81D1-BA93CE676180}"/>
              </a:ext>
            </a:extLst>
          </p:cNvPr>
          <p:cNvSpPr txBox="1"/>
          <p:nvPr/>
        </p:nvSpPr>
        <p:spPr>
          <a:xfrm>
            <a:off x="3155159" y="2405942"/>
            <a:ext cx="2185214" cy="72648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무심코</a:t>
            </a:r>
          </a:p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85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다운로드’하지</a:t>
            </a: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말 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D76FF-F06C-4234-900C-E2113D48EEF9}"/>
              </a:ext>
            </a:extLst>
          </p:cNvPr>
          <p:cNvSpPr txBox="1"/>
          <p:nvPr/>
        </p:nvSpPr>
        <p:spPr>
          <a:xfrm>
            <a:off x="5870236" y="2405943"/>
            <a:ext cx="1765227" cy="72648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 일 아니니까</a:t>
            </a:r>
            <a:r>
              <a:rPr lang="en-US" altLang="ko-KR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…</a:t>
            </a:r>
            <a:endParaRPr lang="ko-KR" altLang="en-US" sz="18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85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침묵’하지</a:t>
            </a: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말 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07FF69-5EFB-403A-93E2-0C4F963CDF52}"/>
              </a:ext>
            </a:extLst>
          </p:cNvPr>
          <p:cNvSpPr txBox="1"/>
          <p:nvPr/>
        </p:nvSpPr>
        <p:spPr>
          <a:xfrm>
            <a:off x="771078" y="3258826"/>
            <a:ext cx="2105136" cy="213327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 사이에도 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촬영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업로드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범죄라는 사실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 사진 뿐만 아니라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나의 가족 사진도</a:t>
            </a:r>
          </a:p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단톡방에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올리지 않아요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42140B-ED3C-4E5C-BE12-7872B6314418}"/>
              </a:ext>
            </a:extLst>
          </p:cNvPr>
          <p:cNvSpPr txBox="1"/>
          <p:nvPr/>
        </p:nvSpPr>
        <p:spPr>
          <a:xfrm>
            <a:off x="3130132" y="3258826"/>
            <a:ext cx="2105136" cy="124841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친구가 올린 불법 촬영 사진과 영상은 절대 다운로드 하지 않아요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무심코 한 터치로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처벌받을 수 있어요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30A589-44B1-4EBA-8FE5-B52539E6A0C0}"/>
              </a:ext>
            </a:extLst>
          </p:cNvPr>
          <p:cNvSpPr txBox="1"/>
          <p:nvPr/>
        </p:nvSpPr>
        <p:spPr>
          <a:xfrm>
            <a:off x="5649490" y="3258826"/>
            <a:ext cx="3235490" cy="243015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단톡방에서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친구를 성적 희롱하는 대화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 촬영물을 주고 받는 모습을 보았다면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solidFill>
                  <a:srgbClr val="00B0F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‘장난이 아니라 폭력이야’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solidFill>
                  <a:srgbClr val="00B0F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‘이건 처벌받을 수 있는 범죄’</a:t>
            </a:r>
          </a:p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라고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알려주세요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친구들과의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관계가 깨질까 두려워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말할 수 없다면 </a:t>
            </a: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믿을만한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어른에게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대화방 내용을 알려요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1645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784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실제 피해자의 경험을 바탕으로 한 사이버 폭력 체험 앱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직접 실행해본다면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스브스뉴스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829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사이버불링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방폭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카톡감옥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떼카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어른들은 잘 모르는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‘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폭력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첫 번째 이야기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법무부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TV,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BBCA172-AE50-46E3-9DC5-F476543177EA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62D1475-92B4-4C62-94D5-F1E28AF1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69FF2B-5C15-4322-BE4E-26A5D7E71505}"/>
              </a:ext>
            </a:extLst>
          </p:cNvPr>
          <p:cNvSpPr txBox="1"/>
          <p:nvPr/>
        </p:nvSpPr>
        <p:spPr>
          <a:xfrm>
            <a:off x="2082124" y="1891928"/>
            <a:ext cx="6152646" cy="85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언어폭력의 문제점을 인식하고 상대를 배려하며 말하는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03-10]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쓰기 윤리를 지키며 글을 쓰는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3239402"/>
            <a:ext cx="6566221" cy="110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)01-03]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사회집단의 의미를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사회집단에서 나타나는 차별과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갈등의 사례와 이에 대한 해결방안을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)06-02]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일상생활에서 인권이 침해되는 사례를 분석하고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국가기관에 의한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구제 방법을 조사한다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906733"/>
            <a:ext cx="6868929" cy="84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인간 존엄성과 인권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양성평등이 보편적 가치임을 도덕적 맥락에서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4896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타인에 대한 사회적 편견을 통제하여 보편적 관점에서 모든 인간을 인권을 가진</a:t>
            </a:r>
          </a:p>
          <a:p>
            <a:pPr marL="4896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존재로서 공감하고 배려할 수 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2BDAB5-DEF8-438C-9FFF-5C6493DC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1723325"/>
            <a:ext cx="926594" cy="11887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A76F9FE-9B32-45D8-818D-2A7AD10B9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736606"/>
            <a:ext cx="926594" cy="11917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3197515"/>
            <a:ext cx="926594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927650" y="2621085"/>
            <a:ext cx="5288698" cy="161582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우리가 실천할 수 있는 </a:t>
            </a:r>
            <a:r>
              <a:rPr lang="ko-KR" altLang="en-US" sz="46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4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에티켓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7EE039C-1F6A-4BFC-992F-83DA2BCB8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346120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우리가 실천할 수 있는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에티켓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7EBCD56-CEAF-4971-9752-44599AA255C4}"/>
              </a:ext>
            </a:extLst>
          </p:cNvPr>
          <p:cNvSpPr/>
          <p:nvPr/>
        </p:nvSpPr>
        <p:spPr>
          <a:xfrm>
            <a:off x="3648547" y="6122368"/>
            <a:ext cx="5108909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 예방하는 슬기로운 학교생활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267CC54-C28A-4A51-9335-91FCA149D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8" y="2069663"/>
            <a:ext cx="2154940" cy="387096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A93A34E-1E82-4645-8C60-B2A881999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2" y="2069663"/>
            <a:ext cx="2481077" cy="387096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A56DF99-EF83-48B4-A80E-F142A9C0E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83" y="2069663"/>
            <a:ext cx="3035814" cy="3870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59E8A-EFF1-498E-9ADD-263EBAF30DD1}"/>
              </a:ext>
            </a:extLst>
          </p:cNvPr>
          <p:cNvSpPr txBox="1"/>
          <p:nvPr/>
        </p:nvSpPr>
        <p:spPr>
          <a:xfrm>
            <a:off x="2629000" y="1337775"/>
            <a:ext cx="3886000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우리반 </a:t>
            </a:r>
            <a:r>
              <a:rPr lang="ko-KR" altLang="en-US" sz="3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에티켓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AB9EE-782A-4B35-97B3-0AB6BA2CCCF9}"/>
              </a:ext>
            </a:extLst>
          </p:cNvPr>
          <p:cNvSpPr txBox="1"/>
          <p:nvPr/>
        </p:nvSpPr>
        <p:spPr>
          <a:xfrm>
            <a:off x="945939" y="2405943"/>
            <a:ext cx="1547218" cy="72648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장난이란 말로</a:t>
            </a:r>
          </a:p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‘올리지’ 말 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69729-90C6-4C25-8CE4-36F235964817}"/>
              </a:ext>
            </a:extLst>
          </p:cNvPr>
          <p:cNvSpPr txBox="1"/>
          <p:nvPr/>
        </p:nvSpPr>
        <p:spPr>
          <a:xfrm>
            <a:off x="3155159" y="2405942"/>
            <a:ext cx="2185214" cy="72648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무심코</a:t>
            </a:r>
          </a:p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85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다운로드’하지</a:t>
            </a: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말 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6FB29-E369-4BE8-A3B8-B4E21946028E}"/>
              </a:ext>
            </a:extLst>
          </p:cNvPr>
          <p:cNvSpPr txBox="1"/>
          <p:nvPr/>
        </p:nvSpPr>
        <p:spPr>
          <a:xfrm>
            <a:off x="5870236" y="2405943"/>
            <a:ext cx="1765227" cy="72648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 일 아니니까</a:t>
            </a:r>
            <a:r>
              <a:rPr lang="en-US" altLang="ko-KR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…</a:t>
            </a:r>
            <a:endParaRPr lang="ko-KR" altLang="en-US" sz="185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185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침묵’하지</a:t>
            </a:r>
            <a:r>
              <a:rPr lang="ko-KR" altLang="en-US" sz="185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말 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4A1BCF-0FC8-449D-A296-0ADE5F78551B}"/>
              </a:ext>
            </a:extLst>
          </p:cNvPr>
          <p:cNvSpPr txBox="1"/>
          <p:nvPr/>
        </p:nvSpPr>
        <p:spPr>
          <a:xfrm>
            <a:off x="771078" y="3258826"/>
            <a:ext cx="2105136" cy="213327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 사이에도 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없는 촬영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업로드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범죄라는 사실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 사진 뿐만 아니라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나의 가족 사진도</a:t>
            </a:r>
          </a:p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단톡방에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올리지 않아요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6B1E91-09C0-4100-9A6C-8329209EA438}"/>
              </a:ext>
            </a:extLst>
          </p:cNvPr>
          <p:cNvSpPr txBox="1"/>
          <p:nvPr/>
        </p:nvSpPr>
        <p:spPr>
          <a:xfrm>
            <a:off x="3130132" y="3258826"/>
            <a:ext cx="2105136" cy="124841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친구가 올린 불법 촬영 사진과 영상은 절대 다운로드 하지 않아요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무심코 한 터치로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처벌받을 수 있어요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DC1E9-5DFC-418B-A177-10E2D702C9AE}"/>
              </a:ext>
            </a:extLst>
          </p:cNvPr>
          <p:cNvSpPr txBox="1"/>
          <p:nvPr/>
        </p:nvSpPr>
        <p:spPr>
          <a:xfrm>
            <a:off x="5649490" y="3258826"/>
            <a:ext cx="3235490" cy="243015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단톡방에서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친구를 성적 희롱하는 대화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불법 촬영물을 주고 받는 모습을 보았다면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solidFill>
                  <a:srgbClr val="00B0F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‘장난이 아니라 폭력이야’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solidFill>
                  <a:srgbClr val="00B0F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‘이건 처벌받을 수 있는 범죄’</a:t>
            </a:r>
          </a:p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라고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알려주세요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>
              <a:lnSpc>
                <a:spcPts val="2300"/>
              </a:lnSpc>
            </a:pP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친구들과의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관계가 깨질까 두려워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말할 수 없다면 </a:t>
            </a:r>
            <a:r>
              <a:rPr lang="ko-KR" altLang="en-US" sz="13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믿을만한</a:t>
            </a: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어른에게</a:t>
            </a:r>
          </a:p>
          <a:p>
            <a:pPr>
              <a:lnSpc>
                <a:spcPts val="23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대화방 내용을 알려요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3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753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5A2319-FE0D-4577-8F1B-BBC27144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5A1AA-5A96-4C40-85C3-34961683A1A9}"/>
              </a:ext>
            </a:extLst>
          </p:cNvPr>
          <p:cNvSpPr txBox="1"/>
          <p:nvPr/>
        </p:nvSpPr>
        <p:spPr>
          <a:xfrm>
            <a:off x="1729140" y="2537890"/>
            <a:ext cx="568571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</a:t>
            </a:r>
          </a:p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없애려면</a:t>
            </a:r>
            <a:r>
              <a:rPr lang="en-US" altLang="ko-KR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5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4CF4F78-093C-4131-A92A-791FD7A6F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256031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653CB74-8167-4277-88F2-61221A156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97" y="1200907"/>
            <a:ext cx="6870206" cy="44561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36C73C-5923-4819-90BC-E2A3551FC0EC}"/>
              </a:ext>
            </a:extLst>
          </p:cNvPr>
          <p:cNvSpPr txBox="1"/>
          <p:nvPr/>
        </p:nvSpPr>
        <p:spPr>
          <a:xfrm>
            <a:off x="3784927" y="2586171"/>
            <a:ext cx="139653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6348D-2A12-497F-97BE-410BA5D76A80}"/>
              </a:ext>
            </a:extLst>
          </p:cNvPr>
          <p:cNvSpPr txBox="1"/>
          <p:nvPr/>
        </p:nvSpPr>
        <p:spPr>
          <a:xfrm>
            <a:off x="1247340" y="3534127"/>
            <a:ext cx="154241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루머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신상 유포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F67E29-4590-48F6-A6CD-079FF655A9F4}"/>
              </a:ext>
            </a:extLst>
          </p:cNvPr>
          <p:cNvSpPr txBox="1"/>
          <p:nvPr/>
        </p:nvSpPr>
        <p:spPr>
          <a:xfrm>
            <a:off x="3078077" y="5274641"/>
            <a:ext cx="1008609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집단 모욕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64A0AF-DA67-4DD5-99A0-857406F55DFD}"/>
              </a:ext>
            </a:extLst>
          </p:cNvPr>
          <p:cNvSpPr txBox="1"/>
          <p:nvPr/>
        </p:nvSpPr>
        <p:spPr>
          <a:xfrm>
            <a:off x="5065705" y="5255828"/>
            <a:ext cx="120257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경제적 갈취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03DB2D-1B0C-4592-B9FF-666B66E8D316}"/>
              </a:ext>
            </a:extLst>
          </p:cNvPr>
          <p:cNvSpPr txBox="1"/>
          <p:nvPr/>
        </p:nvSpPr>
        <p:spPr>
          <a:xfrm>
            <a:off x="6579609" y="3534126"/>
            <a:ext cx="120257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괴롭힘</a:t>
            </a:r>
          </a:p>
        </p:txBody>
      </p:sp>
    </p:spTree>
    <p:extLst>
      <p:ext uri="{BB962C8B-B14F-4D97-AF65-F5344CB8AC3E}">
        <p14:creationId xmlns:p14="http://schemas.microsoft.com/office/powerpoint/2010/main" val="220795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E40E559-B4EA-4355-917C-55753BF3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7" y="2413468"/>
            <a:ext cx="4032512" cy="2563373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56031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571233" y="1331681"/>
            <a:ext cx="3300905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나라면 어떨까요</a:t>
            </a:r>
            <a:r>
              <a:rPr lang="en-US" altLang="ko-KR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6014906" y="6122368"/>
            <a:ext cx="2742549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소통로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중고등 용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법무부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37207A-90FD-4B38-8890-2EB7BE198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38" y="1326449"/>
            <a:ext cx="458666" cy="45866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BCA73EB-A73C-46DA-A127-0C29900F6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80" y="2384536"/>
            <a:ext cx="326137" cy="277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2DD7C8-68F9-4380-BC3D-34ECEAC92FB9}"/>
              </a:ext>
            </a:extLst>
          </p:cNvPr>
          <p:cNvSpPr txBox="1"/>
          <p:nvPr/>
        </p:nvSpPr>
        <p:spPr>
          <a:xfrm>
            <a:off x="5241461" y="2272273"/>
            <a:ext cx="2879314" cy="115672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사례 속 주인공이라면</a:t>
            </a:r>
            <a:b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감정이 들며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할 것 같나요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44A886AA-234C-4806-81F7-D96FD8FC332C}"/>
              </a:ext>
            </a:extLst>
          </p:cNvPr>
          <p:cNvCxnSpPr/>
          <p:nvPr/>
        </p:nvCxnSpPr>
        <p:spPr>
          <a:xfrm>
            <a:off x="4838486" y="3732492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913BE52E-F3BC-42B6-8CC1-23E8FB76F549}"/>
              </a:ext>
            </a:extLst>
          </p:cNvPr>
          <p:cNvCxnSpPr/>
          <p:nvPr/>
        </p:nvCxnSpPr>
        <p:spPr>
          <a:xfrm>
            <a:off x="4838486" y="4121906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22354EBD-3EF4-4BEA-BD8F-5B59FB327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68" y="4508202"/>
            <a:ext cx="326137" cy="2773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6B5DAE-A086-4786-9774-E1E42ECD77D5}"/>
              </a:ext>
            </a:extLst>
          </p:cNvPr>
          <p:cNvSpPr txBox="1"/>
          <p:nvPr/>
        </p:nvSpPr>
        <p:spPr>
          <a:xfrm>
            <a:off x="5326749" y="4386744"/>
            <a:ext cx="2650084" cy="7976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같은 반 학생이라면</a:t>
            </a:r>
          </a:p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반응했을까요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41461F6-42DB-4820-A058-FD0FEE548C27}"/>
              </a:ext>
            </a:extLst>
          </p:cNvPr>
          <p:cNvCxnSpPr/>
          <p:nvPr/>
        </p:nvCxnSpPr>
        <p:spPr>
          <a:xfrm>
            <a:off x="4913668" y="5459221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F641E315-B5C7-4B19-B2FA-7183F6A3AB44}"/>
              </a:ext>
            </a:extLst>
          </p:cNvPr>
          <p:cNvCxnSpPr/>
          <p:nvPr/>
        </p:nvCxnSpPr>
        <p:spPr>
          <a:xfrm>
            <a:off x="4913668" y="5848635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04E69A48-2239-4A5B-8E94-8BA0E57DF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028390"/>
            <a:ext cx="972314" cy="85344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10436DF-2C02-455E-9FBF-4FEF7BDA8D24}"/>
              </a:ext>
            </a:extLst>
          </p:cNvPr>
          <p:cNvSpPr txBox="1"/>
          <p:nvPr/>
        </p:nvSpPr>
        <p:spPr>
          <a:xfrm>
            <a:off x="7851577" y="1086412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907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56031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사이버 따돌림을 없애려면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571233" y="1331681"/>
            <a:ext cx="3300905" cy="5501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나라면 어떨까요</a:t>
            </a:r>
            <a:r>
              <a:rPr lang="en-US" altLang="ko-KR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F9454C0-A7FF-45BE-97C0-814A626C0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028390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C1CC2C-1734-4033-82A9-54229FD24BD0}"/>
              </a:ext>
            </a:extLst>
          </p:cNvPr>
          <p:cNvSpPr txBox="1"/>
          <p:nvPr/>
        </p:nvSpPr>
        <p:spPr>
          <a:xfrm>
            <a:off x="7851577" y="1086412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5B3195F-26B5-4B45-A858-06450154B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38" y="1331681"/>
            <a:ext cx="451105" cy="45110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0235174-F1B0-4DAC-AE9D-68955FA9D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7" y="2325912"/>
            <a:ext cx="4032512" cy="320040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2DA3E4F-EA98-4031-9D07-EC99F21A8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80" y="2384536"/>
            <a:ext cx="326137" cy="2773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83EB52-0B99-457D-93A8-C38C93B2142E}"/>
              </a:ext>
            </a:extLst>
          </p:cNvPr>
          <p:cNvSpPr txBox="1"/>
          <p:nvPr/>
        </p:nvSpPr>
        <p:spPr>
          <a:xfrm>
            <a:off x="5241461" y="2272273"/>
            <a:ext cx="2879314" cy="115672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사례 속 주인공이라면</a:t>
            </a:r>
            <a:b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감정이 들며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할 것 같나요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97160E91-7674-4A27-B2ED-52FC866B91F0}"/>
              </a:ext>
            </a:extLst>
          </p:cNvPr>
          <p:cNvCxnSpPr/>
          <p:nvPr/>
        </p:nvCxnSpPr>
        <p:spPr>
          <a:xfrm>
            <a:off x="4838486" y="3732492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3A86EDCD-A032-4377-8D51-BAF479CFAFD1}"/>
              </a:ext>
            </a:extLst>
          </p:cNvPr>
          <p:cNvCxnSpPr/>
          <p:nvPr/>
        </p:nvCxnSpPr>
        <p:spPr>
          <a:xfrm>
            <a:off x="4838486" y="4121906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>
            <a:extLst>
              <a:ext uri="{FF2B5EF4-FFF2-40B4-BE49-F238E27FC236}">
                <a16:creationId xmlns:a16="http://schemas.microsoft.com/office/drawing/2014/main" id="{A60646FC-D964-4082-9A12-BAAE095A5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68" y="4508202"/>
            <a:ext cx="326137" cy="2773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C0149A7-6DB3-4964-BE49-CE5CD79514E7}"/>
              </a:ext>
            </a:extLst>
          </p:cNvPr>
          <p:cNvSpPr txBox="1"/>
          <p:nvPr/>
        </p:nvSpPr>
        <p:spPr>
          <a:xfrm>
            <a:off x="5326749" y="4386744"/>
            <a:ext cx="2650084" cy="7976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같은 반 학생이라면</a:t>
            </a:r>
          </a:p>
          <a:p>
            <a:pPr>
              <a:lnSpc>
                <a:spcPts val="28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반응했을까요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71C241DB-FFD8-49B8-B1DE-18BA2BAEE420}"/>
              </a:ext>
            </a:extLst>
          </p:cNvPr>
          <p:cNvCxnSpPr/>
          <p:nvPr/>
        </p:nvCxnSpPr>
        <p:spPr>
          <a:xfrm>
            <a:off x="4913668" y="5459221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F6482E80-A67D-45FC-BAC8-26D762932353}"/>
              </a:ext>
            </a:extLst>
          </p:cNvPr>
          <p:cNvCxnSpPr/>
          <p:nvPr/>
        </p:nvCxnSpPr>
        <p:spPr>
          <a:xfrm>
            <a:off x="4913668" y="5848635"/>
            <a:ext cx="368526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12512958-C3B9-40B2-A77D-3B22C23DD7F8}"/>
              </a:ext>
            </a:extLst>
          </p:cNvPr>
          <p:cNvSpPr/>
          <p:nvPr/>
        </p:nvSpPr>
        <p:spPr>
          <a:xfrm>
            <a:off x="6014906" y="6122368"/>
            <a:ext cx="2742549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소통로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중고등 용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)&gt;(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법무부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664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</TotalTime>
  <Words>2305</Words>
  <Application>Microsoft Office PowerPoint</Application>
  <PresentationFormat>화면 슬라이드 쇼(4:3)</PresentationFormat>
  <Paragraphs>272</Paragraphs>
  <Slides>18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7" baseType="lpstr">
      <vt:lpstr>나눔고딕 ExtraBold</vt:lpstr>
      <vt:lpstr>Wingdings</vt:lpstr>
      <vt:lpstr>나눔바른고딕</vt:lpstr>
      <vt:lpstr>Arial</vt:lpstr>
      <vt:lpstr>나눔고딕</vt:lpstr>
      <vt:lpstr>나눔바른고딕OTF Light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100</cp:revision>
  <dcterms:created xsi:type="dcterms:W3CDTF">2020-12-16T02:26:52Z</dcterms:created>
  <dcterms:modified xsi:type="dcterms:W3CDTF">2022-05-17T08:22:56Z</dcterms:modified>
</cp:coreProperties>
</file>